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2" r:id="rId3"/>
  </p:sldIdLst>
  <p:sldSz cx="7772400" cy="100584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oogle Sans" panose="020B0604020202020204" charset="0"/>
      <p:regular r:id="rId9"/>
      <p:bold r:id="rId10"/>
      <p:italic r:id="rId11"/>
      <p:boldItalic r:id="rId12"/>
    </p:embeddedFont>
    <p:embeddedFont>
      <p:font typeface="Google Sans SemiBold" panose="020B060402020202020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T Sans Narrow" panose="020B0506020203020204" pitchFamily="34" charset="0"/>
      <p:regular r:id="rId21"/>
      <p:bold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Work Sans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2482" y="43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34" Type="http://schemas.openxmlformats.org/officeDocument/2006/relationships/tableStyles" Target="tableStyle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openxmlformats.org/officeDocument/2006/relationships/viewProps" Target="viewProp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font" Target="fonts/font24.fntdata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font" Target="fonts/font26.fntdata"/><Relationship Id="rId8" Type="http://schemas.openxmlformats.org/officeDocument/2006/relationships/font" Target="fonts/font4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021804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098139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364856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2819770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459952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7847604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650481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129542"/>
            <a:ext cx="7309380" cy="771300"/>
            <a:chOff x="188700" y="743503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743503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 dirty="0"/>
                <a:t>Multivariable Linear Regresion for New York City TLC Project</a:t>
              </a:r>
              <a:endParaRPr sz="18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499522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rgbClr val="000000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Executive </a:t>
              </a:r>
              <a:r>
                <a:rPr lang="en-US" sz="1600" dirty="0">
                  <a:latin typeface="PT Sans Narrow"/>
                  <a:ea typeface="PT Sans Narrow"/>
                  <a:cs typeface="PT Sans Narrow"/>
                  <a:sym typeface="PT Sans Narrow"/>
                </a:rPr>
                <a:t>s</a:t>
              </a:r>
              <a:r>
                <a:rPr lang="en-US" sz="1600" dirty="0">
                  <a:solidFill>
                    <a:srgbClr val="000000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ummary </a:t>
              </a:r>
              <a:r>
                <a:rPr lang="en-US" sz="1600" dirty="0">
                  <a:latin typeface="PT Sans Narrow"/>
                  <a:ea typeface="PT Sans Narrow"/>
                  <a:cs typeface="PT Sans Narrow"/>
                  <a:sym typeface="PT Sans Narrow"/>
                </a:rPr>
                <a:t>r</a:t>
              </a:r>
              <a:r>
                <a:rPr lang="en-US" sz="1600" dirty="0">
                  <a:solidFill>
                    <a:srgbClr val="000000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eport:  </a:t>
              </a:r>
              <a:r>
                <a:rPr lang="en-US" sz="1600" dirty="0">
                  <a:solidFill>
                    <a:schemeClr val="dk1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Commission Prepared by </a:t>
              </a:r>
              <a:r>
                <a:rPr lang="en-US" sz="1600" b="1" dirty="0" err="1">
                  <a:solidFill>
                    <a:schemeClr val="dk1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Automatidata</a:t>
              </a:r>
              <a:endParaRPr lang="en-US" sz="1600" dirty="0">
                <a:latin typeface="PT Sans Narrow"/>
                <a:ea typeface="PT Sans Narrow"/>
                <a:cs typeface="PT Sans Narrow"/>
                <a:sym typeface="PT Sans Narrow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endParaRPr sz="1600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" name="Google Shape;156;p8">
            <a:extLst>
              <a:ext uri="{FF2B5EF4-FFF2-40B4-BE49-F238E27FC236}">
                <a16:creationId xmlns:a16="http://schemas.microsoft.com/office/drawing/2014/main" id="{7224E7E6-B481-4948-9B53-D9021D8F3F09}"/>
              </a:ext>
            </a:extLst>
          </p:cNvPr>
          <p:cNvSpPr txBox="1"/>
          <p:nvPr/>
        </p:nvSpPr>
        <p:spPr>
          <a:xfrm>
            <a:off x="476344" y="1686752"/>
            <a:ext cx="7021736" cy="77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purpose of this project is to predict taxi cab fares before each ride. At this point, this project’s focus build a multivariable linear regression model to predict fare amounts.</a:t>
            </a:r>
            <a:endParaRPr dirty="0">
              <a:solidFill>
                <a:srgbClr val="3A5D9C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35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7376D4-9323-464A-82BF-8F0334DAE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22" y="5379804"/>
            <a:ext cx="6306430" cy="657317"/>
          </a:xfrm>
          <a:prstGeom prst="rect">
            <a:avLst/>
          </a:prstGeom>
        </p:spPr>
      </p:pic>
      <p:sp>
        <p:nvSpPr>
          <p:cNvPr id="14" name="Google Shape;156;p8">
            <a:extLst>
              <a:ext uri="{FF2B5EF4-FFF2-40B4-BE49-F238E27FC236}">
                <a16:creationId xmlns:a16="http://schemas.microsoft.com/office/drawing/2014/main" id="{53CAED90-C651-4F15-BD17-8D40463310D7}"/>
              </a:ext>
            </a:extLst>
          </p:cNvPr>
          <p:cNvSpPr txBox="1"/>
          <p:nvPr/>
        </p:nvSpPr>
        <p:spPr>
          <a:xfrm>
            <a:off x="463020" y="4778327"/>
            <a:ext cx="7309380" cy="784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multivariable linear regression for fare amount was successfully developed.  The  model uses the scaled variables as input with its respective </a:t>
            </a: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coeficients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shown below:</a:t>
            </a:r>
            <a:endParaRPr dirty="0">
              <a:solidFill>
                <a:srgbClr val="3A5D9C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35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156;p8">
            <a:extLst>
              <a:ext uri="{FF2B5EF4-FFF2-40B4-BE49-F238E27FC236}">
                <a16:creationId xmlns:a16="http://schemas.microsoft.com/office/drawing/2014/main" id="{3124719F-1C2D-43A8-8E40-1A137CFB2E43}"/>
              </a:ext>
            </a:extLst>
          </p:cNvPr>
          <p:cNvSpPr txBox="1"/>
          <p:nvPr/>
        </p:nvSpPr>
        <p:spPr>
          <a:xfrm>
            <a:off x="402318" y="5962664"/>
            <a:ext cx="7091406" cy="4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Mean_distance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, </a:t>
            </a: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mean_duration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variables derive from unique combinations of pick-up and drop-off locations.   </a:t>
            </a: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Rush_hour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 indicator derives from pick-up time.  Therefore the inputs for this model are pick-up location, drop-off location, pick-up time, passenger count, and vendor ID.   The inputs need to be transformed and scaled to be used in the multivariable linear regression formula.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R2 on the test data for the model is 0.87.   Results appear to be satisfactory.</a:t>
            </a:r>
            <a:endParaRPr dirty="0">
              <a:solidFill>
                <a:srgbClr val="3A5D9C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35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56;p8">
            <a:extLst>
              <a:ext uri="{FF2B5EF4-FFF2-40B4-BE49-F238E27FC236}">
                <a16:creationId xmlns:a16="http://schemas.microsoft.com/office/drawing/2014/main" id="{4B083F06-B734-4413-A015-B5B0E936532F}"/>
              </a:ext>
            </a:extLst>
          </p:cNvPr>
          <p:cNvSpPr txBox="1"/>
          <p:nvPr/>
        </p:nvSpPr>
        <p:spPr>
          <a:xfrm>
            <a:off x="471988" y="3197690"/>
            <a:ext cx="7021736" cy="771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This project objective is to build and evaluate the developed model so it can be presented and qualified as a prediction tool for the TLC comission and especially for its users.</a:t>
            </a:r>
            <a:endParaRPr dirty="0">
              <a:solidFill>
                <a:srgbClr val="3A5D9C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35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56;p8">
            <a:extLst>
              <a:ext uri="{FF2B5EF4-FFF2-40B4-BE49-F238E27FC236}">
                <a16:creationId xmlns:a16="http://schemas.microsoft.com/office/drawing/2014/main" id="{44CA7E0A-A952-4059-8ABC-18701BECCDDB}"/>
              </a:ext>
            </a:extLst>
          </p:cNvPr>
          <p:cNvSpPr txBox="1"/>
          <p:nvPr/>
        </p:nvSpPr>
        <p:spPr>
          <a:xfrm>
            <a:off x="434525" y="8144171"/>
            <a:ext cx="7194184" cy="120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AutoNum type="arabicParenR"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Test and evaluate the model with new </a:t>
            </a: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onfield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 data. TLC can create an app for this purpose</a:t>
            </a:r>
          </a:p>
          <a:p>
            <a:pPr marL="342900" indent="-342900">
              <a:buAutoNum type="arabicParenR"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To avoid data leakage, compute the means using only the training set and copy those into the test set. It's likely some combinations of pickup-</a:t>
            </a: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dropoff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 locations would only appear in the test data  which needs to be addressed to have useful model input</a:t>
            </a:r>
            <a:endParaRPr lang="en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342900" indent="-342900">
              <a:buAutoNum type="arabicParenR"/>
            </a:pP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Separate the rides that did not have rate codes of 2, train the model on that data specifically, and then add the `</a:t>
            </a:r>
            <a:r>
              <a:rPr lang="en-US" dirty="0" err="1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RatecodeID</a:t>
            </a:r>
            <a:r>
              <a:rPr lang="en-US" dirty="0">
                <a:solidFill>
                  <a:schemeClr val="dk1"/>
                </a:solidFill>
                <a:latin typeface="Google Sans"/>
                <a:ea typeface="Google Sans"/>
                <a:cs typeface="Google Sans"/>
              </a:rPr>
              <a:t> 2` data (and its imputed rates). </a:t>
            </a:r>
            <a:endParaRPr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350"/>
              </a:spcBef>
              <a:spcAft>
                <a:spcPts val="0"/>
              </a:spcAft>
              <a:buNone/>
            </a:pPr>
            <a:endParaRPr sz="10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000" dirty="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297</Words>
  <Application>Microsoft Office PowerPoint</Application>
  <PresentationFormat>Custom</PresentationFormat>
  <Paragraphs>26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Arial</vt:lpstr>
      <vt:lpstr>Roboto</vt:lpstr>
      <vt:lpstr>PT Sans Narrow</vt:lpstr>
      <vt:lpstr>Work Sans</vt:lpstr>
      <vt:lpstr>Google Sans</vt:lpstr>
      <vt:lpstr>Calibri</vt:lpstr>
      <vt:lpstr>Google Sans SemiBold</vt:lpstr>
      <vt:lpstr>Lato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Pablo Bustamante</dc:creator>
  <cp:lastModifiedBy>Pablo Bustamante</cp:lastModifiedBy>
  <cp:revision>11</cp:revision>
  <dcterms:modified xsi:type="dcterms:W3CDTF">2024-03-21T20:09:59Z</dcterms:modified>
</cp:coreProperties>
</file>